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57" r:id="rId3"/>
    <p:sldId id="258" r:id="rId4"/>
    <p:sldId id="259" r:id="rId5"/>
    <p:sldId id="270" r:id="rId6"/>
    <p:sldId id="260" r:id="rId7"/>
    <p:sldId id="273" r:id="rId8"/>
    <p:sldId id="261" r:id="rId9"/>
    <p:sldId id="262" r:id="rId10"/>
    <p:sldId id="271" r:id="rId11"/>
    <p:sldId id="263" r:id="rId12"/>
    <p:sldId id="272" r:id="rId13"/>
    <p:sldId id="264" r:id="rId14"/>
    <p:sldId id="265" r:id="rId15"/>
    <p:sldId id="266" r:id="rId16"/>
    <p:sldId id="267" r:id="rId17"/>
    <p:sldId id="268" r:id="rId18"/>
    <p:sldId id="26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47" autoAdjust="0"/>
    <p:restoredTop sz="94660"/>
  </p:normalViewPr>
  <p:slideViewPr>
    <p:cSldViewPr snapToGrid="0">
      <p:cViewPr>
        <p:scale>
          <a:sx n="75" d="100"/>
          <a:sy n="75" d="100"/>
        </p:scale>
        <p:origin x="534" y="-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BCF54A-13F4-40D5-8C27-0AA7478D5FD5}" type="datetimeFigureOut">
              <a:rPr lang="en-US" smtClean="0"/>
              <a:t>7/16/2023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51B53-6477-4E4F-9D31-EEEA48157B19}" type="slidenum">
              <a:rPr lang="en-US" smtClean="0"/>
              <a:t>‹#›</a:t>
            </a:fld>
            <a:endParaRPr lang="en-US"/>
          </a:p>
        </p:txBody>
      </p:sp>
    </p:spTree>
    <p:extLst>
      <p:ext uri="{BB962C8B-B14F-4D97-AF65-F5344CB8AC3E}">
        <p14:creationId xmlns:p14="http://schemas.microsoft.com/office/powerpoint/2010/main" val="3727567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DA05D0A3-6988-424A-893E-3A0D15F4DAB3}" type="datetime1">
              <a:rPr lang="en-US" smtClean="0"/>
              <a:t>7/16/2023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8C04AF0-B4FA-4224-B5E3-C8F048AF89CA}" type="datetime1">
              <a:rPr lang="en-US" smtClean="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F110F2C-43C8-4B46-BC3D-637D673D3147}"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FF5D39E-CD88-4FF8-AD17-88C5B906A372}"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9CD6B81-CA26-4CF5-83A8-324AF17E288C}"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B98E39F-A686-4247-8371-90076085E41B}"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D63A455-2233-4228-BA7C-1944178E16C3}"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A8D6C72-941E-4B0A-96F7-F870F930E6C9}"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234A92-A3C9-4536-8846-2983D40DFFAB}"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CC993F4-58FA-48BC-90DB-65B43D9C99EC}"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BF020F2-D267-4D77-A261-C35363C82399}" type="datetime1">
              <a:rPr lang="en-US" smtClean="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E775ACF-7489-4CB2-88D3-A797C35EE735}" type="datetime1">
              <a:rPr lang="en-US" smtClean="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C2ED3E1-8BD8-4A67-9BC4-C657EDD011D9}" type="datetime1">
              <a:rPr lang="en-US" smtClean="0"/>
              <a:t>7/16/2023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68A33F4-2A23-4F71-AD97-D6A36BB56DCF}" type="datetime1">
              <a:rPr lang="en-US" smtClean="0"/>
              <a:t>7/16/2023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442FE5-15D5-4465-B80D-4921093FBD7D}" type="datetime1">
              <a:rPr lang="en-US" smtClean="0"/>
              <a:t>7/16/2023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F6ABFBF-3BCC-425A-B3E8-641C47C95784}" type="datetime1">
              <a:rPr lang="en-US" smtClean="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99363C1-8B72-43CB-B954-D9445C210CEF}" type="datetime1">
              <a:rPr lang="en-US" smtClean="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F08927-7626-4C0A-8EA6-4597521F18EB}" type="datetime1">
              <a:rPr lang="en-US" smtClean="0"/>
              <a:t>7/16/2023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TRAGEDY OF THE COMMONS</a:t>
            </a:r>
            <a:endParaRPr lang="en-US" dirty="0"/>
          </a:p>
        </p:txBody>
      </p:sp>
      <p:sp>
        <p:nvSpPr>
          <p:cNvPr id="3" name="Subtitle 2"/>
          <p:cNvSpPr>
            <a:spLocks noGrp="1"/>
          </p:cNvSpPr>
          <p:nvPr>
            <p:ph type="subTitle" idx="1"/>
          </p:nvPr>
        </p:nvSpPr>
        <p:spPr/>
        <p:txBody>
          <a:bodyPr>
            <a:normAutofit/>
          </a:bodyPr>
          <a:lstStyle/>
          <a:p>
            <a:r>
              <a:rPr lang="en-US" sz="3200" dirty="0" smtClean="0"/>
              <a:t>GROUP 10</a:t>
            </a:r>
            <a:endParaRPr lang="en-US" sz="3200"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835031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Coffee Consumption</a:t>
            </a:r>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10</a:t>
            </a:fld>
            <a:endParaRPr lang="en-US" dirty="0"/>
          </a:p>
        </p:txBody>
      </p:sp>
      <p:sp>
        <p:nvSpPr>
          <p:cNvPr id="6" name="Content Placeholder 5"/>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r>
              <a:rPr lang="en-US" dirty="0" smtClean="0"/>
              <a:t>Fig.4</a:t>
            </a:r>
            <a:endParaRPr lang="en-US" dirty="0"/>
          </a:p>
        </p:txBody>
      </p:sp>
      <p:pic>
        <p:nvPicPr>
          <p:cNvPr id="7" name="Picture 6"/>
          <p:cNvPicPr>
            <a:picLocks noChangeAspect="1"/>
          </p:cNvPicPr>
          <p:nvPr/>
        </p:nvPicPr>
        <p:blipFill>
          <a:blip r:embed="rId2"/>
          <a:stretch>
            <a:fillRect/>
          </a:stretch>
        </p:blipFill>
        <p:spPr>
          <a:xfrm>
            <a:off x="3828090" y="2561041"/>
            <a:ext cx="4535817" cy="3407959"/>
          </a:xfrm>
          <a:prstGeom prst="rect">
            <a:avLst/>
          </a:prstGeom>
        </p:spPr>
      </p:pic>
    </p:spTree>
    <p:extLst>
      <p:ext uri="{BB962C8B-B14F-4D97-AF65-F5344CB8AC3E}">
        <p14:creationId xmlns:p14="http://schemas.microsoft.com/office/powerpoint/2010/main" val="4260578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CONT’D</a:t>
            </a:r>
          </a:p>
        </p:txBody>
      </p:sp>
      <p:sp>
        <p:nvSpPr>
          <p:cNvPr id="3" name="Content Placeholder 2"/>
          <p:cNvSpPr>
            <a:spLocks noGrp="1"/>
          </p:cNvSpPr>
          <p:nvPr>
            <p:ph idx="1"/>
          </p:nvPr>
        </p:nvSpPr>
        <p:spPr/>
        <p:txBody>
          <a:bodyPr>
            <a:normAutofit/>
          </a:bodyPr>
          <a:lstStyle/>
          <a:p>
            <a:r>
              <a:rPr lang="en-US" b="1" dirty="0"/>
              <a:t>5. Traffic </a:t>
            </a:r>
            <a:r>
              <a:rPr lang="en-US" b="1" dirty="0" smtClean="0"/>
              <a:t>Congestion:</a:t>
            </a:r>
            <a:endParaRPr lang="en-US" b="1" dirty="0"/>
          </a:p>
          <a:p>
            <a:pPr marL="0" indent="0">
              <a:buNone/>
            </a:pPr>
            <a:r>
              <a:rPr lang="en-US" dirty="0" smtClean="0"/>
              <a:t>	Traffic </a:t>
            </a:r>
            <a:r>
              <a:rPr lang="en-US" dirty="0"/>
              <a:t>congestion is one of the best-known modern examples of the tragedy of the commons. According to a study by the Harvard School of Public Health, air pollution from traffic congestion in urban areas contributes to more than 2,200 premature deaths annually in the United States alone. As more people decide that roads and highways are the fastest way to travel to work, more cars end up on the roads, ultimately slowing down traffic and polluting the air.</a:t>
            </a:r>
          </a:p>
        </p:txBody>
      </p:sp>
      <p:sp>
        <p:nvSpPr>
          <p:cNvPr id="6" name="Slide Number Placeholder 5"/>
          <p:cNvSpPr>
            <a:spLocks noGrp="1"/>
          </p:cNvSpPr>
          <p:nvPr>
            <p:ph type="sldNum" sz="quarter" idx="12"/>
          </p:nvPr>
        </p:nvSpPr>
        <p:spPr/>
        <p:txBody>
          <a:bodyPr/>
          <a:lstStyle/>
          <a:p>
            <a:fld id="{E97799C9-84D9-46D2-A11E-BCF8A720529D}" type="slidenum">
              <a:rPr lang="en-US" smtClean="0"/>
              <a:t>11</a:t>
            </a:fld>
            <a:endParaRPr lang="en-US" dirty="0"/>
          </a:p>
        </p:txBody>
      </p:sp>
    </p:spTree>
    <p:extLst>
      <p:ext uri="{BB962C8B-B14F-4D97-AF65-F5344CB8AC3E}">
        <p14:creationId xmlns:p14="http://schemas.microsoft.com/office/powerpoint/2010/main" val="314488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Traffic Consumption(Kumasi)</a:t>
            </a:r>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12</a:t>
            </a:fld>
            <a:endParaRPr lang="en-US" dirty="0"/>
          </a:p>
        </p:txBody>
      </p:sp>
      <p:sp>
        <p:nvSpPr>
          <p:cNvPr id="6" name="Content Placeholder 5"/>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r>
              <a:rPr lang="en-US" dirty="0" smtClean="0"/>
              <a:t>Fig.5</a:t>
            </a:r>
            <a:endParaRPr lang="en-US" dirty="0"/>
          </a:p>
        </p:txBody>
      </p:sp>
      <p:pic>
        <p:nvPicPr>
          <p:cNvPr id="7" name="Picture 6"/>
          <p:cNvPicPr>
            <a:picLocks noChangeAspect="1"/>
          </p:cNvPicPr>
          <p:nvPr/>
        </p:nvPicPr>
        <p:blipFill>
          <a:blip r:embed="rId2"/>
          <a:stretch>
            <a:fillRect/>
          </a:stretch>
        </p:blipFill>
        <p:spPr>
          <a:xfrm>
            <a:off x="3793020" y="2605923"/>
            <a:ext cx="4986960" cy="3316511"/>
          </a:xfrm>
          <a:prstGeom prst="rect">
            <a:avLst/>
          </a:prstGeom>
        </p:spPr>
      </p:pic>
    </p:spTree>
    <p:extLst>
      <p:ext uri="{BB962C8B-B14F-4D97-AF65-F5344CB8AC3E}">
        <p14:creationId xmlns:p14="http://schemas.microsoft.com/office/powerpoint/2010/main" val="4053763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CAN THE TRAGEDY OF THE COMMONS BE AVOIDED?</a:t>
            </a:r>
            <a:endParaRPr lang="en-US" dirty="0"/>
          </a:p>
        </p:txBody>
      </p:sp>
      <p:sp>
        <p:nvSpPr>
          <p:cNvPr id="3" name="Content Placeholder 2"/>
          <p:cNvSpPr>
            <a:spLocks noGrp="1"/>
          </p:cNvSpPr>
          <p:nvPr>
            <p:ph idx="1"/>
          </p:nvPr>
        </p:nvSpPr>
        <p:spPr/>
        <p:txBody>
          <a:bodyPr/>
          <a:lstStyle/>
          <a:p>
            <a:pPr marL="0" indent="0">
              <a:buNone/>
            </a:pPr>
            <a:r>
              <a:rPr lang="en-US" dirty="0"/>
              <a:t>The tragedy of the commons can be avoided or mitigated through several approaches</a:t>
            </a:r>
            <a:r>
              <a:rPr lang="en-US" dirty="0" smtClean="0"/>
              <a:t>:</a:t>
            </a:r>
          </a:p>
          <a:p>
            <a:pPr marL="457200" indent="-457200">
              <a:buAutoNum type="arabicPeriod"/>
            </a:pPr>
            <a:r>
              <a:rPr lang="en-US" dirty="0" smtClean="0"/>
              <a:t>Establishing </a:t>
            </a:r>
            <a:r>
              <a:rPr lang="en-US" dirty="0"/>
              <a:t>clear property rights and </a:t>
            </a:r>
            <a:r>
              <a:rPr lang="en-US" dirty="0" smtClean="0"/>
              <a:t>regulations</a:t>
            </a:r>
          </a:p>
          <a:p>
            <a:pPr marL="457200" indent="-457200">
              <a:buAutoNum type="arabicPeriod"/>
            </a:pPr>
            <a:r>
              <a:rPr lang="en-US" dirty="0"/>
              <a:t> Implementing collective management </a:t>
            </a:r>
            <a:r>
              <a:rPr lang="en-US" dirty="0" smtClean="0"/>
              <a:t>systems</a:t>
            </a:r>
          </a:p>
          <a:p>
            <a:pPr marL="457200" indent="-457200">
              <a:buAutoNum type="arabicPeriod"/>
            </a:pPr>
            <a:r>
              <a:rPr lang="en-US" dirty="0"/>
              <a:t> Creating economic </a:t>
            </a:r>
            <a:r>
              <a:rPr lang="en-US" dirty="0" smtClean="0"/>
              <a:t>incentives</a:t>
            </a:r>
          </a:p>
          <a:p>
            <a:pPr marL="457200" indent="-457200">
              <a:buAutoNum type="arabicPeriod"/>
            </a:pPr>
            <a:r>
              <a:rPr lang="en-US" dirty="0"/>
              <a:t> Encouraging cooperation and communication</a:t>
            </a:r>
          </a:p>
        </p:txBody>
      </p:sp>
      <p:sp>
        <p:nvSpPr>
          <p:cNvPr id="6" name="Slide Number Placeholder 5"/>
          <p:cNvSpPr>
            <a:spLocks noGrp="1"/>
          </p:cNvSpPr>
          <p:nvPr>
            <p:ph type="sldNum" sz="quarter" idx="12"/>
          </p:nvPr>
        </p:nvSpPr>
        <p:spPr/>
        <p:txBody>
          <a:bodyPr/>
          <a:lstStyle/>
          <a:p>
            <a:fld id="{E97799C9-84D9-46D2-A11E-BCF8A720529D}" type="slidenum">
              <a:rPr lang="en-US" smtClean="0"/>
              <a:t>13</a:t>
            </a:fld>
            <a:endParaRPr lang="en-US" dirty="0"/>
          </a:p>
        </p:txBody>
      </p:sp>
    </p:spTree>
    <p:extLst>
      <p:ext uri="{BB962C8B-B14F-4D97-AF65-F5344CB8AC3E}">
        <p14:creationId xmlns:p14="http://schemas.microsoft.com/office/powerpoint/2010/main" val="95944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a:t>The tragedy of the commons is relevant to a wide range of real-world issues, including overfishing in the oceans, air pollution, deforestation, and the depletion of natural resources. The conclusion drawn from this concept is that without some form of regulation, cooperation, or governance, shared resources are susceptible to degradation and depletion, leading to a suboptimal outcome for society as a whole.</a:t>
            </a:r>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14</a:t>
            </a:fld>
            <a:endParaRPr lang="en-US" dirty="0"/>
          </a:p>
        </p:txBody>
      </p:sp>
    </p:spTree>
    <p:extLst>
      <p:ext uri="{BB962C8B-B14F-4D97-AF65-F5344CB8AC3E}">
        <p14:creationId xmlns:p14="http://schemas.microsoft.com/office/powerpoint/2010/main" val="1698189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The Garrett Hardin Society. Retrieved 2022-11-24.</a:t>
            </a:r>
          </a:p>
          <a:p>
            <a:r>
              <a:rPr lang="en-US" dirty="0"/>
              <a:t> Thompson, Noel (2004-09-23). "Thompson, William (1775–1833), socialist and economist". Oxford Dictionary of National Biography. Oxford Dictionary of National Biography (online ed.). Oxford University Press. doi:10.1093/</a:t>
            </a:r>
            <a:r>
              <a:rPr lang="en-US" dirty="0" err="1"/>
              <a:t>ref:odnb</a:t>
            </a:r>
            <a:r>
              <a:rPr lang="en-US" dirty="0"/>
              <a:t>/27284. (Subscription or UK public library membership required.)</a:t>
            </a:r>
          </a:p>
          <a:p>
            <a:r>
              <a:rPr lang="en-US" dirty="0"/>
              <a:t> "Trusts. Powers and Obligations of Trustees. Life Tenant Held Entitled to Net Rents from Each Productive Parcel of Foreclosed Land". Harvard Law Review. 52 (2): 331–332. December 1938. doi:10.2307/1333937. ISSN 0017-811X. JSTOR 1333937</a:t>
            </a:r>
          </a:p>
        </p:txBody>
      </p:sp>
      <p:sp>
        <p:nvSpPr>
          <p:cNvPr id="4" name="Slide Number Placeholder 3"/>
          <p:cNvSpPr>
            <a:spLocks noGrp="1"/>
          </p:cNvSpPr>
          <p:nvPr>
            <p:ph type="sldNum" sz="quarter" idx="12"/>
          </p:nvPr>
        </p:nvSpPr>
        <p:spPr/>
        <p:txBody>
          <a:bodyPr/>
          <a:lstStyle/>
          <a:p>
            <a:fld id="{E97799C9-84D9-46D2-A11E-BCF8A720529D}" type="slidenum">
              <a:rPr lang="en-US" smtClean="0"/>
              <a:t>15</a:t>
            </a:fld>
            <a:endParaRPr lang="en-US" dirty="0"/>
          </a:p>
        </p:txBody>
      </p:sp>
    </p:spTree>
    <p:extLst>
      <p:ext uri="{BB962C8B-B14F-4D97-AF65-F5344CB8AC3E}">
        <p14:creationId xmlns:p14="http://schemas.microsoft.com/office/powerpoint/2010/main" val="3886082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Shields, Morgan William (2016). "Enhancing insect diversity in agricultural landscapes while providing multiple additional benefits". 2016 International Congress of Entomology. Entomological Society of America. doi:10.1603/ice.2016.111463.</a:t>
            </a:r>
          </a:p>
          <a:p>
            <a:r>
              <a:rPr lang="en-US" dirty="0"/>
              <a:t> Lloyd, William Forster (1833). Two Lectures on the Checks to Population . Oxford: Oxford University Press. JSTOR 1972412. OL 23458465M – via </a:t>
            </a:r>
            <a:r>
              <a:rPr lang="en-US" dirty="0" err="1"/>
              <a:t>Wikisource</a:t>
            </a:r>
            <a:r>
              <a:rPr lang="en-US" dirty="0"/>
              <a:t>.</a:t>
            </a:r>
          </a:p>
          <a:p>
            <a:r>
              <a:rPr lang="en-US" dirty="0"/>
              <a:t> Hardin 1968</a:t>
            </a:r>
          </a:p>
          <a:p>
            <a:r>
              <a:rPr lang="en-US" dirty="0"/>
              <a:t> </a:t>
            </a:r>
            <a:r>
              <a:rPr lang="en-US" dirty="0" err="1"/>
              <a:t>Zhong</a:t>
            </a:r>
            <a:r>
              <a:rPr lang="en-US" dirty="0"/>
              <a:t>, </a:t>
            </a:r>
            <a:r>
              <a:rPr lang="en-US" dirty="0" err="1"/>
              <a:t>Xianxin</a:t>
            </a:r>
            <a:r>
              <a:rPr lang="en-US" dirty="0"/>
              <a:t>; He, </a:t>
            </a:r>
            <a:r>
              <a:rPr lang="en-US" dirty="0" err="1"/>
              <a:t>Shaotang</a:t>
            </a:r>
            <a:r>
              <a:rPr lang="en-US" dirty="0"/>
              <a:t> (1996-07-19). Hoover, Richard B; Walker Ii, Arthur B. C (eds.)High-resolution grazing incidence x-ray spectrometer and its characteristics</a:t>
            </a:r>
          </a:p>
          <a:p>
            <a:endParaRPr lang="en-US" dirty="0"/>
          </a:p>
          <a:p>
            <a:r>
              <a:rPr lang="en-US" dirty="0"/>
              <a:t>Multilayer and Grazing Incidence X-Ray/EUV Optics</a:t>
            </a:r>
          </a:p>
        </p:txBody>
      </p:sp>
      <p:sp>
        <p:nvSpPr>
          <p:cNvPr id="4" name="Slide Number Placeholder 3"/>
          <p:cNvSpPr>
            <a:spLocks noGrp="1"/>
          </p:cNvSpPr>
          <p:nvPr>
            <p:ph type="sldNum" sz="quarter" idx="12"/>
          </p:nvPr>
        </p:nvSpPr>
        <p:spPr/>
        <p:txBody>
          <a:bodyPr/>
          <a:lstStyle/>
          <a:p>
            <a:fld id="{E97799C9-84D9-46D2-A11E-BCF8A720529D}" type="slidenum">
              <a:rPr lang="en-US" smtClean="0"/>
              <a:t>16</a:t>
            </a:fld>
            <a:endParaRPr lang="en-US" dirty="0"/>
          </a:p>
        </p:txBody>
      </p:sp>
    </p:spTree>
    <p:extLst>
      <p:ext uri="{BB962C8B-B14F-4D97-AF65-F5344CB8AC3E}">
        <p14:creationId xmlns:p14="http://schemas.microsoft.com/office/powerpoint/2010/main" val="1224244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MEMBERS</a:t>
            </a:r>
            <a:endParaRPr lang="en-US" dirty="0"/>
          </a:p>
        </p:txBody>
      </p:sp>
      <p:sp>
        <p:nvSpPr>
          <p:cNvPr id="3" name="Content Placeholder 2"/>
          <p:cNvSpPr>
            <a:spLocks noGrp="1"/>
          </p:cNvSpPr>
          <p:nvPr>
            <p:ph idx="1"/>
          </p:nvPr>
        </p:nvSpPr>
        <p:spPr/>
        <p:txBody>
          <a:bodyPr/>
          <a:lstStyle/>
          <a:p>
            <a:r>
              <a:rPr lang="en-US" dirty="0" smtClean="0"/>
              <a:t>FOSU-BOATENG ABIGAIL – 9207719</a:t>
            </a:r>
          </a:p>
          <a:p>
            <a:r>
              <a:rPr lang="en-US" dirty="0" smtClean="0"/>
              <a:t>GYASI PHILEMON KUSI – 9208819</a:t>
            </a:r>
          </a:p>
          <a:p>
            <a:r>
              <a:rPr lang="en-US" dirty="0" smtClean="0"/>
              <a:t>KOOMSON NANA AYIPEY – 9211219</a:t>
            </a:r>
          </a:p>
          <a:p>
            <a:r>
              <a:rPr lang="en-US" dirty="0" smtClean="0"/>
              <a:t>BOATENG BERNARD – 9205119</a:t>
            </a:r>
          </a:p>
          <a:p>
            <a:r>
              <a:rPr lang="en-US" dirty="0" smtClean="0"/>
              <a:t>SAMPSON WILLIAM CRONK – 9218719</a:t>
            </a:r>
          </a:p>
          <a:p>
            <a:pPr marL="0" indent="0">
              <a:buNone/>
            </a:pPr>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17</a:t>
            </a:fld>
            <a:endParaRPr lang="en-US" dirty="0"/>
          </a:p>
        </p:txBody>
      </p:sp>
    </p:spTree>
    <p:extLst>
      <p:ext uri="{BB962C8B-B14F-4D97-AF65-F5344CB8AC3E}">
        <p14:creationId xmlns:p14="http://schemas.microsoft.com/office/powerpoint/2010/main" val="3098548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MEMBERS</a:t>
            </a:r>
            <a:endParaRPr lang="en-US" dirty="0"/>
          </a:p>
        </p:txBody>
      </p:sp>
      <p:sp>
        <p:nvSpPr>
          <p:cNvPr id="3" name="Content Placeholder 2"/>
          <p:cNvSpPr>
            <a:spLocks noGrp="1"/>
          </p:cNvSpPr>
          <p:nvPr>
            <p:ph idx="1"/>
          </p:nvPr>
        </p:nvSpPr>
        <p:spPr/>
        <p:txBody>
          <a:bodyPr/>
          <a:lstStyle/>
          <a:p>
            <a:r>
              <a:rPr lang="en-US" dirty="0" smtClean="0"/>
              <a:t>ATTOBRAH ARCHER DERRICK – 9203219</a:t>
            </a:r>
          </a:p>
          <a:p>
            <a:r>
              <a:rPr lang="en-US" dirty="0"/>
              <a:t>ADWOA GYAMFUA BOAKYE AGYEMANG – 9204719</a:t>
            </a:r>
          </a:p>
          <a:p>
            <a:r>
              <a:rPr lang="en-US" dirty="0" smtClean="0"/>
              <a:t>LEWINSKY NSIAH ASANTE – 9202219</a:t>
            </a:r>
          </a:p>
          <a:p>
            <a:r>
              <a:rPr lang="en-US" dirty="0"/>
              <a:t>GABSON OSBORN DANIEL – 9208219</a:t>
            </a:r>
          </a:p>
          <a:p>
            <a:endParaRPr lang="en-US" dirty="0" smtClean="0"/>
          </a:p>
          <a:p>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18</a:t>
            </a:fld>
            <a:endParaRPr lang="en-US" dirty="0"/>
          </a:p>
        </p:txBody>
      </p:sp>
    </p:spTree>
    <p:extLst>
      <p:ext uri="{BB962C8B-B14F-4D97-AF65-F5344CB8AC3E}">
        <p14:creationId xmlns:p14="http://schemas.microsoft.com/office/powerpoint/2010/main" val="567973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The tragedy of the commons refers to a situation in which individuals with access to a public resource (also called a common) act in their own interest and, in doing so, ultimately deplete the resource.</a:t>
            </a:r>
          </a:p>
          <a:p>
            <a:endParaRPr lang="en-US" dirty="0"/>
          </a:p>
          <a:p>
            <a:r>
              <a:rPr lang="en-US" dirty="0"/>
              <a:t>This economic theory was first conceptualized in 1833 by British writer William Forster Lloyd. In 1968, the term “tragedy of the commons” was used for the first time by Garret Hardin in Science Magazine.</a:t>
            </a:r>
          </a:p>
        </p:txBody>
      </p:sp>
      <p:sp>
        <p:nvSpPr>
          <p:cNvPr id="6" name="Slide Number Placeholder 5"/>
          <p:cNvSpPr>
            <a:spLocks noGrp="1"/>
          </p:cNvSpPr>
          <p:nvPr>
            <p:ph type="sldNum" sz="quarter" idx="12"/>
          </p:nvPr>
        </p:nvSpPr>
        <p:spPr/>
        <p:txBody>
          <a:bodyPr/>
          <a:lstStyle/>
          <a:p>
            <a:fld id="{E97799C9-84D9-46D2-A11E-BCF8A720529D}" type="slidenum">
              <a:rPr lang="en-US" smtClean="0"/>
              <a:t>2</a:t>
            </a:fld>
            <a:endParaRPr lang="en-US" dirty="0"/>
          </a:p>
        </p:txBody>
      </p:sp>
    </p:spTree>
    <p:extLst>
      <p:ext uri="{BB962C8B-B14F-4D97-AF65-F5344CB8AC3E}">
        <p14:creationId xmlns:p14="http://schemas.microsoft.com/office/powerpoint/2010/main" val="1349360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CONT’D</a:t>
            </a:r>
            <a:endParaRPr lang="en-US" dirty="0"/>
          </a:p>
        </p:txBody>
      </p:sp>
      <p:sp>
        <p:nvSpPr>
          <p:cNvPr id="3" name="Content Placeholder 2"/>
          <p:cNvSpPr>
            <a:spLocks noGrp="1"/>
          </p:cNvSpPr>
          <p:nvPr>
            <p:ph idx="1"/>
          </p:nvPr>
        </p:nvSpPr>
        <p:spPr/>
        <p:txBody>
          <a:bodyPr/>
          <a:lstStyle/>
          <a:p>
            <a:r>
              <a:rPr lang="en-US" dirty="0"/>
              <a:t>This theory explains individuals’ tendency to make decisions based on their personal needs, regardless of the negative impact it may have on others. In some cases, an individual’s belief that others won’t act in the best interest of the group can lead them to justify selfish behavior. Potential overuse of a common-pool resource—hybrid between a public and private good— can also influence individuals to act with their short-term interest in mind, resulting in the use of an unsustainable product and disregard the harm it could cause to the environment or general public.</a:t>
            </a:r>
          </a:p>
        </p:txBody>
      </p:sp>
      <p:sp>
        <p:nvSpPr>
          <p:cNvPr id="6" name="Slide Number Placeholder 5"/>
          <p:cNvSpPr>
            <a:spLocks noGrp="1"/>
          </p:cNvSpPr>
          <p:nvPr>
            <p:ph type="sldNum" sz="quarter" idx="12"/>
          </p:nvPr>
        </p:nvSpPr>
        <p:spPr/>
        <p:txBody>
          <a:bodyPr/>
          <a:lstStyle/>
          <a:p>
            <a:fld id="{E97799C9-84D9-46D2-A11E-BCF8A720529D}" type="slidenum">
              <a:rPr lang="en-US" smtClean="0"/>
              <a:t>3</a:t>
            </a:fld>
            <a:endParaRPr lang="en-US" dirty="0"/>
          </a:p>
        </p:txBody>
      </p:sp>
    </p:spTree>
    <p:extLst>
      <p:ext uri="{BB962C8B-B14F-4D97-AF65-F5344CB8AC3E}">
        <p14:creationId xmlns:p14="http://schemas.microsoft.com/office/powerpoint/2010/main" val="1504925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EXAMPLES OF THE TRAGEDY OF THE COMMONS</a:t>
            </a:r>
            <a:endParaRPr lang="en-US" dirty="0"/>
          </a:p>
        </p:txBody>
      </p:sp>
      <p:sp>
        <p:nvSpPr>
          <p:cNvPr id="3" name="Content Placeholder 2"/>
          <p:cNvSpPr>
            <a:spLocks noGrp="1"/>
          </p:cNvSpPr>
          <p:nvPr>
            <p:ph idx="1"/>
          </p:nvPr>
        </p:nvSpPr>
        <p:spPr/>
        <p:txBody>
          <a:bodyPr/>
          <a:lstStyle/>
          <a:p>
            <a:r>
              <a:rPr lang="en-US" b="1" dirty="0"/>
              <a:t>1. Overfishing</a:t>
            </a:r>
            <a:r>
              <a:rPr lang="en-US" b="1" dirty="0" smtClean="0"/>
              <a:t>:</a:t>
            </a:r>
          </a:p>
          <a:p>
            <a:r>
              <a:rPr lang="en-US" dirty="0" smtClean="0"/>
              <a:t> </a:t>
            </a:r>
            <a:r>
              <a:rPr lang="en-US" dirty="0"/>
              <a:t>When a commonly-owned fishing resource, such as a particular fishing area or a specific fish species, is exploited by multiple individuals or groups without proper regulation, it can lead to overfishing. Each individual or group has the incentive to catch as many fish as possible for their own benefit, even if it ultimately depletes the fish population and harms the long-term sustainability of the resource.</a:t>
            </a:r>
          </a:p>
        </p:txBody>
      </p:sp>
      <p:sp>
        <p:nvSpPr>
          <p:cNvPr id="6" name="Slide Number Placeholder 5"/>
          <p:cNvSpPr>
            <a:spLocks noGrp="1"/>
          </p:cNvSpPr>
          <p:nvPr>
            <p:ph type="sldNum" sz="quarter" idx="12"/>
          </p:nvPr>
        </p:nvSpPr>
        <p:spPr/>
        <p:txBody>
          <a:bodyPr/>
          <a:lstStyle/>
          <a:p>
            <a:fld id="{E97799C9-84D9-46D2-A11E-BCF8A720529D}" type="slidenum">
              <a:rPr lang="en-US" smtClean="0"/>
              <a:t>4</a:t>
            </a:fld>
            <a:endParaRPr lang="en-US" dirty="0"/>
          </a:p>
        </p:txBody>
      </p:sp>
    </p:spTree>
    <p:extLst>
      <p:ext uri="{BB962C8B-B14F-4D97-AF65-F5344CB8AC3E}">
        <p14:creationId xmlns:p14="http://schemas.microsoft.com/office/powerpoint/2010/main" val="3110197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Overfishing</a:t>
            </a:r>
            <a:endParaRPr lang="en-US" dirty="0"/>
          </a:p>
        </p:txBody>
      </p:sp>
      <p:sp>
        <p:nvSpPr>
          <p:cNvPr id="7" name="Content Placeholder 6"/>
          <p:cNvSpPr>
            <a:spLocks noGrp="1"/>
          </p:cNvSpPr>
          <p:nvPr>
            <p:ph idx="1"/>
          </p:nvPr>
        </p:nvSpPr>
        <p:spPr/>
        <p:txBody>
          <a:bodyPr>
            <a:normAutofit fontScale="92500" lnSpcReduction="10000"/>
          </a:bodyPr>
          <a:lstStyle/>
          <a:p>
            <a:endParaRPr lang="en-US" dirty="0" smtClean="0"/>
          </a:p>
          <a:p>
            <a:endParaRPr lang="en-US" dirty="0"/>
          </a:p>
          <a:p>
            <a:endParaRPr lang="en-US" dirty="0" smtClean="0"/>
          </a:p>
          <a:p>
            <a:endParaRPr lang="en-US" dirty="0"/>
          </a:p>
          <a:p>
            <a:endParaRPr lang="en-US" dirty="0" smtClean="0"/>
          </a:p>
          <a:p>
            <a:endParaRPr lang="en-US" dirty="0"/>
          </a:p>
          <a:p>
            <a:r>
              <a:rPr lang="en-US" dirty="0" smtClean="0"/>
              <a:t>Fig 1                                                                                                                    fig 2</a:t>
            </a:r>
          </a:p>
          <a:p>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5</a:t>
            </a:fld>
            <a:endParaRPr lang="en-US" dirty="0"/>
          </a:p>
        </p:txBody>
      </p:sp>
      <p:pic>
        <p:nvPicPr>
          <p:cNvPr id="8" name="Picture 7"/>
          <p:cNvPicPr>
            <a:picLocks noChangeAspect="1"/>
          </p:cNvPicPr>
          <p:nvPr/>
        </p:nvPicPr>
        <p:blipFill>
          <a:blip r:embed="rId2"/>
          <a:stretch>
            <a:fillRect/>
          </a:stretch>
        </p:blipFill>
        <p:spPr>
          <a:xfrm>
            <a:off x="2217752" y="2521565"/>
            <a:ext cx="4048095" cy="3389670"/>
          </a:xfrm>
          <a:prstGeom prst="rect">
            <a:avLst/>
          </a:prstGeom>
        </p:spPr>
      </p:pic>
      <p:pic>
        <p:nvPicPr>
          <p:cNvPr id="9" name="Picture 8"/>
          <p:cNvPicPr>
            <a:picLocks noChangeAspect="1"/>
          </p:cNvPicPr>
          <p:nvPr/>
        </p:nvPicPr>
        <p:blipFill>
          <a:blip r:embed="rId3"/>
          <a:stretch>
            <a:fillRect/>
          </a:stretch>
        </p:blipFill>
        <p:spPr>
          <a:xfrm>
            <a:off x="6265847" y="2463800"/>
            <a:ext cx="4318004" cy="2878669"/>
          </a:xfrm>
          <a:prstGeom prst="rect">
            <a:avLst/>
          </a:prstGeom>
        </p:spPr>
      </p:pic>
    </p:spTree>
    <p:extLst>
      <p:ext uri="{BB962C8B-B14F-4D97-AF65-F5344CB8AC3E}">
        <p14:creationId xmlns:p14="http://schemas.microsoft.com/office/powerpoint/2010/main" val="2224159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CONT’D</a:t>
            </a:r>
            <a:endParaRPr lang="en-US" dirty="0"/>
          </a:p>
        </p:txBody>
      </p:sp>
      <p:sp>
        <p:nvSpPr>
          <p:cNvPr id="3" name="Content Placeholder 2"/>
          <p:cNvSpPr>
            <a:spLocks noGrp="1"/>
          </p:cNvSpPr>
          <p:nvPr>
            <p:ph idx="1"/>
          </p:nvPr>
        </p:nvSpPr>
        <p:spPr/>
        <p:txBody>
          <a:bodyPr/>
          <a:lstStyle/>
          <a:p>
            <a:r>
              <a:rPr lang="en-US" dirty="0"/>
              <a:t>2. </a:t>
            </a:r>
            <a:r>
              <a:rPr lang="en-US" b="1" dirty="0"/>
              <a:t>Deforestation</a:t>
            </a:r>
            <a:r>
              <a:rPr lang="en-US" b="1" dirty="0" smtClean="0"/>
              <a:t>:</a:t>
            </a:r>
          </a:p>
          <a:p>
            <a:r>
              <a:rPr lang="en-US" dirty="0" smtClean="0"/>
              <a:t> </a:t>
            </a:r>
            <a:r>
              <a:rPr lang="en-US" dirty="0"/>
              <a:t>In areas where forests are commonly owned or managed by multiple entities, the tragedy of the commons can occur if there is a lack of proper regulations or enforcement. Each user, whether it's for logging, agriculture, or fuelwood collection, has the incentive to maximize their own gains without considering the long-term effects on the forest ecosystem, including soil erosion, loss of habitat, and climate change.</a:t>
            </a:r>
          </a:p>
        </p:txBody>
      </p:sp>
      <p:sp>
        <p:nvSpPr>
          <p:cNvPr id="6" name="Slide Number Placeholder 5"/>
          <p:cNvSpPr>
            <a:spLocks noGrp="1"/>
          </p:cNvSpPr>
          <p:nvPr>
            <p:ph type="sldNum" sz="quarter" idx="12"/>
          </p:nvPr>
        </p:nvSpPr>
        <p:spPr/>
        <p:txBody>
          <a:bodyPr/>
          <a:lstStyle/>
          <a:p>
            <a:fld id="{E97799C9-84D9-46D2-A11E-BCF8A720529D}" type="slidenum">
              <a:rPr lang="en-US" smtClean="0"/>
              <a:t>6</a:t>
            </a:fld>
            <a:endParaRPr lang="en-US" dirty="0"/>
          </a:p>
        </p:txBody>
      </p:sp>
    </p:spTree>
    <p:extLst>
      <p:ext uri="{BB962C8B-B14F-4D97-AF65-F5344CB8AC3E}">
        <p14:creationId xmlns:p14="http://schemas.microsoft.com/office/powerpoint/2010/main" val="1345132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Deforestation</a:t>
            </a:r>
            <a:endParaRPr lang="en-US" dirty="0"/>
          </a:p>
        </p:txBody>
      </p:sp>
      <p:sp>
        <p:nvSpPr>
          <p:cNvPr id="4" name="Slide Number Placeholder 3"/>
          <p:cNvSpPr>
            <a:spLocks noGrp="1"/>
          </p:cNvSpPr>
          <p:nvPr>
            <p:ph type="sldNum" sz="quarter" idx="12"/>
          </p:nvPr>
        </p:nvSpPr>
        <p:spPr/>
        <p:txBody>
          <a:bodyPr/>
          <a:lstStyle/>
          <a:p>
            <a:fld id="{E97799C9-84D9-46D2-A11E-BCF8A720529D}" type="slidenum">
              <a:rPr lang="en-US" smtClean="0"/>
              <a:t>7</a:t>
            </a:fld>
            <a:endParaRPr lang="en-US" dirty="0"/>
          </a:p>
        </p:txBody>
      </p:sp>
      <p:sp>
        <p:nvSpPr>
          <p:cNvPr id="6" name="Content Placeholder 5"/>
          <p:cNvSpPr>
            <a:spLocks noGrp="1"/>
          </p:cNvSpPr>
          <p:nvPr>
            <p:ph idx="1"/>
          </p:nvPr>
        </p:nvSpPr>
        <p:spPr/>
        <p:txBody>
          <a:bodyPr/>
          <a:lstStyle/>
          <a:p>
            <a:endParaRPr lang="en-US" dirty="0" smtClean="0"/>
          </a:p>
          <a:p>
            <a:endParaRPr lang="en-US" dirty="0" smtClean="0"/>
          </a:p>
          <a:p>
            <a:endParaRPr lang="en-US" dirty="0"/>
          </a:p>
          <a:p>
            <a:endParaRPr lang="en-US" dirty="0" smtClean="0"/>
          </a:p>
          <a:p>
            <a:endParaRPr lang="en-US" dirty="0"/>
          </a:p>
          <a:p>
            <a:r>
              <a:rPr lang="en-US" dirty="0" smtClean="0"/>
              <a:t>Fig 3</a:t>
            </a:r>
          </a:p>
          <a:p>
            <a:endParaRPr lang="en-US" dirty="0"/>
          </a:p>
        </p:txBody>
      </p:sp>
      <p:pic>
        <p:nvPicPr>
          <p:cNvPr id="7" name="Content Placeholder 4"/>
          <p:cNvPicPr>
            <a:picLocks noChangeAspect="1"/>
          </p:cNvPicPr>
          <p:nvPr/>
        </p:nvPicPr>
        <p:blipFill>
          <a:blip r:embed="rId2"/>
          <a:stretch>
            <a:fillRect/>
          </a:stretch>
        </p:blipFill>
        <p:spPr>
          <a:xfrm>
            <a:off x="3756301" y="2516714"/>
            <a:ext cx="4919607" cy="3317875"/>
          </a:xfrm>
          <a:prstGeom prst="rect">
            <a:avLst/>
          </a:prstGeom>
        </p:spPr>
      </p:pic>
    </p:spTree>
    <p:extLst>
      <p:ext uri="{BB962C8B-B14F-4D97-AF65-F5344CB8AC3E}">
        <p14:creationId xmlns:p14="http://schemas.microsoft.com/office/powerpoint/2010/main" val="202485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CONT’D</a:t>
            </a:r>
          </a:p>
        </p:txBody>
      </p:sp>
      <p:sp>
        <p:nvSpPr>
          <p:cNvPr id="3" name="Content Placeholder 2"/>
          <p:cNvSpPr>
            <a:spLocks noGrp="1"/>
          </p:cNvSpPr>
          <p:nvPr>
            <p:ph idx="1"/>
          </p:nvPr>
        </p:nvSpPr>
        <p:spPr/>
        <p:txBody>
          <a:bodyPr/>
          <a:lstStyle/>
          <a:p>
            <a:r>
              <a:rPr lang="en-US" b="1" dirty="0"/>
              <a:t>3. Grazing on communal land</a:t>
            </a:r>
            <a:r>
              <a:rPr lang="en-US" b="1" dirty="0" smtClean="0"/>
              <a:t>:</a:t>
            </a:r>
          </a:p>
          <a:p>
            <a:r>
              <a:rPr lang="en-US" dirty="0" smtClean="0"/>
              <a:t> </a:t>
            </a:r>
            <a:r>
              <a:rPr lang="en-US" dirty="0"/>
              <a:t>In some regions, land is shared among multiple herders who allow their livestock to graze freely. This can lead to overgrazing if there are no regulations or if each herder seeks to maximize their own herds' feed without considering the carrying capacity of the land. Overgrazing can degrade the vegetation cover, deplete soil nutrients, and impact the livelihoods of all herders who rely on the shared grazing land.</a:t>
            </a:r>
          </a:p>
        </p:txBody>
      </p:sp>
      <p:sp>
        <p:nvSpPr>
          <p:cNvPr id="6" name="Slide Number Placeholder 5"/>
          <p:cNvSpPr>
            <a:spLocks noGrp="1"/>
          </p:cNvSpPr>
          <p:nvPr>
            <p:ph type="sldNum" sz="quarter" idx="12"/>
          </p:nvPr>
        </p:nvSpPr>
        <p:spPr/>
        <p:txBody>
          <a:bodyPr/>
          <a:lstStyle/>
          <a:p>
            <a:fld id="{E97799C9-84D9-46D2-A11E-BCF8A720529D}" type="slidenum">
              <a:rPr lang="en-US" smtClean="0"/>
              <a:t>8</a:t>
            </a:fld>
            <a:endParaRPr lang="en-US" dirty="0"/>
          </a:p>
        </p:txBody>
      </p:sp>
    </p:spTree>
    <p:extLst>
      <p:ext uri="{BB962C8B-B14F-4D97-AF65-F5344CB8AC3E}">
        <p14:creationId xmlns:p14="http://schemas.microsoft.com/office/powerpoint/2010/main" val="222614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CONT’D</a:t>
            </a:r>
          </a:p>
        </p:txBody>
      </p:sp>
      <p:sp>
        <p:nvSpPr>
          <p:cNvPr id="3" name="Content Placeholder 2"/>
          <p:cNvSpPr>
            <a:spLocks noGrp="1"/>
          </p:cNvSpPr>
          <p:nvPr>
            <p:ph idx="1"/>
          </p:nvPr>
        </p:nvSpPr>
        <p:spPr/>
        <p:txBody>
          <a:bodyPr/>
          <a:lstStyle/>
          <a:p>
            <a:r>
              <a:rPr lang="en-US" b="1" dirty="0"/>
              <a:t>4. Coffee </a:t>
            </a:r>
            <a:r>
              <a:rPr lang="en-US" b="1" dirty="0" smtClean="0"/>
              <a:t>Consumption:</a:t>
            </a:r>
            <a:endParaRPr lang="en-US" b="1" dirty="0"/>
          </a:p>
          <a:p>
            <a:pPr marL="0" indent="0">
              <a:buNone/>
            </a:pPr>
            <a:r>
              <a:rPr lang="en-US" dirty="0"/>
              <a:t>	</a:t>
            </a:r>
            <a:endParaRPr lang="en-US" dirty="0" smtClean="0"/>
          </a:p>
          <a:p>
            <a:pPr marL="0" indent="0">
              <a:buNone/>
            </a:pPr>
            <a:r>
              <a:rPr lang="en-US" dirty="0" smtClean="0"/>
              <a:t>While </a:t>
            </a:r>
            <a:r>
              <a:rPr lang="en-US" dirty="0"/>
              <a:t>a simple cup of coffee might seem harmless, coffee consumption is a prime example of the tragedy of the commons. Coffee plants are a naturally occurring shared resource, but overconsumption has led to habitat loss endangering 60 percent of the plants' species—including the most commonly brewed Arabica coffee.</a:t>
            </a:r>
          </a:p>
        </p:txBody>
      </p:sp>
      <p:sp>
        <p:nvSpPr>
          <p:cNvPr id="6" name="Slide Number Placeholder 5"/>
          <p:cNvSpPr>
            <a:spLocks noGrp="1"/>
          </p:cNvSpPr>
          <p:nvPr>
            <p:ph type="sldNum" sz="quarter" idx="12"/>
          </p:nvPr>
        </p:nvSpPr>
        <p:spPr/>
        <p:txBody>
          <a:bodyPr/>
          <a:lstStyle/>
          <a:p>
            <a:fld id="{E97799C9-84D9-46D2-A11E-BCF8A720529D}" type="slidenum">
              <a:rPr lang="en-US" smtClean="0"/>
              <a:t>9</a:t>
            </a:fld>
            <a:endParaRPr lang="en-US" dirty="0"/>
          </a:p>
        </p:txBody>
      </p:sp>
    </p:spTree>
    <p:extLst>
      <p:ext uri="{BB962C8B-B14F-4D97-AF65-F5344CB8AC3E}">
        <p14:creationId xmlns:p14="http://schemas.microsoft.com/office/powerpoint/2010/main" val="1436568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479</TotalTime>
  <Words>1001</Words>
  <Application>Microsoft Office PowerPoint</Application>
  <PresentationFormat>Widescreen</PresentationFormat>
  <Paragraphs>101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Garamond</vt:lpstr>
      <vt:lpstr>Organic</vt:lpstr>
      <vt:lpstr>THE TRAGEDY OF THE COMMONS</vt:lpstr>
      <vt:lpstr>INTRODUCTION</vt:lpstr>
      <vt:lpstr>INTRODUCTION CONT’D</vt:lpstr>
      <vt:lpstr>EXAMPLES OF THE TRAGEDY OF THE COMMONS</vt:lpstr>
      <vt:lpstr>Overfishing</vt:lpstr>
      <vt:lpstr>EXAMPLES CONT’D</vt:lpstr>
      <vt:lpstr>Deforestation</vt:lpstr>
      <vt:lpstr>EXAMPLES CONT’D</vt:lpstr>
      <vt:lpstr>EXAMPLES CONT’D</vt:lpstr>
      <vt:lpstr>Coffee Consumption</vt:lpstr>
      <vt:lpstr>EXAMPLES CONT’D</vt:lpstr>
      <vt:lpstr>Traffic Consumption(Kumasi)</vt:lpstr>
      <vt:lpstr>HOW CAN THE TRAGEDY OF THE COMMONS BE AVOIDED?</vt:lpstr>
      <vt:lpstr>CONCLUSION</vt:lpstr>
      <vt:lpstr>REFERENCES</vt:lpstr>
      <vt:lpstr>REFERENCES</vt:lpstr>
      <vt:lpstr>GROUP MEMBERS</vt:lpstr>
      <vt:lpstr>GROUP MEMBERS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TRAGEDY OF THE COMMONS</dc:title>
  <dc:creator>KOOMSON</dc:creator>
  <cp:lastModifiedBy>KOOMSON</cp:lastModifiedBy>
  <cp:revision>12</cp:revision>
  <dcterms:created xsi:type="dcterms:W3CDTF">2023-07-16T14:56:40Z</dcterms:created>
  <dcterms:modified xsi:type="dcterms:W3CDTF">2023-07-16T22:55:43Z</dcterms:modified>
</cp:coreProperties>
</file>

<file path=docProps/thumbnail.jpeg>
</file>